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3" r:id="rId3"/>
    <p:sldId id="256" r:id="rId4"/>
    <p:sldId id="257" r:id="rId5"/>
    <p:sldId id="265" r:id="rId6"/>
    <p:sldId id="266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8BE"/>
    <a:srgbClr val="CC9900"/>
    <a:srgbClr val="800080"/>
    <a:srgbClr val="FF9900"/>
    <a:srgbClr val="7A8F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60"/>
  </p:normalViewPr>
  <p:slideViewPr>
    <p:cSldViewPr>
      <p:cViewPr varScale="1">
        <p:scale>
          <a:sx n="63" d="100"/>
          <a:sy n="63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5747-BC60-4D07-B209-B013F371CFC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C508-43A6-445F-A3C9-38EB3EBC30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663DE-254E-430F-A54D-EBB08C47B78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1DC213-47D1-41D2-AB82-C08C02289BE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6002B-685B-4641-9E8B-FC576F626CA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6AB4-74E8-48E2-969B-D5244F49AC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CDFFA-77DC-4B67-9849-34D7F1E2DF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FE27D-293A-4B22-9375-02AECD0AC1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79C9-A0A4-4128-8449-03852D34A0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76804-6A93-4178-BFE0-F17284FD7E5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4611C-2DD2-4E24-9974-28FA843BE42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0C90-7E83-4D89-A087-860638A568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1EE01-B336-4749-A026-51AA0AB0BEA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1818A-DAA2-4DCA-BCE9-7E9637C80D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6CB9-F2BB-4805-894B-3BF58DE23D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EA0F-C427-4902-9BA7-6FBAEBCBF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4665-E71A-40A1-8FDD-119BDBB3AF8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559D-D474-43DB-9ED4-DC133D6C9B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116C-93BA-49C9-B368-83C1723D39F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96813-1729-41A3-B108-006CCDF136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FC8A-8299-4628-AA80-146BFC47054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9FE88-FE22-4278-A11A-7729E77AD5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04814-AA92-40FC-A959-AE4A021AD0A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E769C1-8A66-432C-98AF-ED41426B89F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ransition spd="slow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D03A55-B355-44C3-95CF-CDB50A06E47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http://khm0.google.fr/kh/v=81&amp;x=130666&amp;s=&amp;y=91696&amp;z=18&amp;s=Galil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http://khm0.google.fr/kh/v=81&amp;x=130666&amp;s=&amp;y=91697&amp;z=18&amp;s=Galileo" TargetMode="External"/><Relationship Id="rId5" Type="http://schemas.openxmlformats.org/officeDocument/2006/relationships/image" Target="http://khm1.google.fr/kh/v=81&amp;x=130665&amp;s=&amp;y=91696&amp;z=18&amp;s=Gal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http://khm1.google.fr/kh/v=81&amp;x=130665&amp;s=&amp;y=91697&amp;z=18&amp;s=Gal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81075"/>
            <a:ext cx="7200900" cy="574675"/>
          </a:xfrm>
        </p:spPr>
        <p:txBody>
          <a:bodyPr/>
          <a:lstStyle/>
          <a:p>
            <a:pPr algn="l"/>
            <a:r>
              <a:rPr lang="fr-FR" sz="2800" b="1">
                <a:solidFill>
                  <a:srgbClr val="CC9900"/>
                </a:solidFill>
              </a:rPr>
              <a:t>Mix’âges, une démarche qui évolue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28775"/>
            <a:ext cx="7559675" cy="1512888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w"/>
            </a:pPr>
            <a:r>
              <a:rPr lang="fr-FR" sz="2400" b="1"/>
              <a:t>de la mixité des âges à la mixité sociale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fr-FR" sz="1400"/>
          </a:p>
          <a:p>
            <a:pPr algn="l">
              <a:lnSpc>
                <a:spcPct val="90000"/>
              </a:lnSpc>
              <a:buFont typeface="Wingdings" pitchFamily="2" charset="2"/>
              <a:buChar char="w"/>
            </a:pPr>
            <a:r>
              <a:rPr lang="fr-FR" sz="2400" b="1"/>
              <a:t>un vecteur pour accompagner les parcours de vie des publics en précarité ou en fragilité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fr-FR" sz="2800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50825" y="5300663"/>
            <a:ext cx="1944688" cy="1327150"/>
            <a:chOff x="158" y="3249"/>
            <a:chExt cx="1407" cy="926"/>
          </a:xfrm>
        </p:grpSpPr>
        <p:pic>
          <p:nvPicPr>
            <p:cNvPr id="16388" name="Picture 4" descr="MC90043932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762994">
              <a:off x="158" y="3249"/>
              <a:ext cx="926" cy="926"/>
            </a:xfrm>
            <a:prstGeom prst="rect">
              <a:avLst/>
            </a:prstGeom>
            <a:noFill/>
          </p:spPr>
        </p:pic>
        <p:pic>
          <p:nvPicPr>
            <p:cNvPr id="16389" name="Picture 5" descr="MIXAGES LABEL QU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61307">
              <a:off x="884" y="3430"/>
              <a:ext cx="681" cy="681"/>
            </a:xfrm>
            <a:prstGeom prst="rect">
              <a:avLst/>
            </a:prstGeom>
            <a:noFill/>
          </p:spPr>
        </p:pic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5734050"/>
            <a:ext cx="495300" cy="741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1751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A8FC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iner Hand ITC"/>
              </a:rPr>
              <a:t>Mix'âges  2011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124075" y="3141663"/>
            <a:ext cx="62642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CC9900"/>
                </a:solidFill>
              </a:rPr>
              <a:t>Objectifs</a:t>
            </a:r>
            <a:r>
              <a:rPr lang="fr-FR" sz="2000"/>
              <a:t> </a:t>
            </a:r>
            <a:r>
              <a:rPr lang="fr-FR" sz="2000" b="1">
                <a:solidFill>
                  <a:srgbClr val="CC9900"/>
                </a:solidFill>
              </a:rPr>
              <a:t>de l’évènementiel 2011 :</a:t>
            </a:r>
          </a:p>
          <a:p>
            <a:pPr>
              <a:spcBef>
                <a:spcPct val="50000"/>
              </a:spcBef>
              <a:buFont typeface="Wingdings" pitchFamily="2" charset="2"/>
              <a:buChar char="w"/>
            </a:pPr>
            <a:r>
              <a:rPr lang="fr-FR" sz="2000"/>
              <a:t>Faciliter l’identification de la démarche Mix’âges et son entrée « multipublics »</a:t>
            </a:r>
          </a:p>
          <a:p>
            <a:pPr>
              <a:spcBef>
                <a:spcPct val="50000"/>
              </a:spcBef>
              <a:buFont typeface="Wingdings" pitchFamily="2" charset="2"/>
              <a:buChar char="w"/>
            </a:pPr>
            <a:r>
              <a:rPr lang="fr-FR" sz="2000"/>
              <a:t>Contribuer à l’interpellation des politiques de Droit commun</a:t>
            </a:r>
          </a:p>
          <a:p>
            <a:pPr>
              <a:spcBef>
                <a:spcPct val="50000"/>
              </a:spcBef>
              <a:buFont typeface="Wingdings" pitchFamily="2" charset="2"/>
              <a:buChar char="w"/>
            </a:pPr>
            <a:r>
              <a:rPr lang="fr-FR" sz="2000"/>
              <a:t>Contribuer à communiquer auprès des acteurs locaux (associatifs, …) sur les priorités municipales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008062"/>
          </a:xfrm>
        </p:spPr>
        <p:txBody>
          <a:bodyPr/>
          <a:lstStyle/>
          <a:p>
            <a:r>
              <a:rPr lang="fr-FR">
                <a:solidFill>
                  <a:srgbClr val="CC9900"/>
                </a:solidFill>
              </a:rPr>
              <a:t>Deux temps forts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20938"/>
            <a:ext cx="8208962" cy="273685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Blip>
                <a:blip r:embed="rId2"/>
              </a:buBlip>
            </a:pPr>
            <a:r>
              <a:rPr lang="fr-FR" sz="3600"/>
              <a:t> </a:t>
            </a:r>
            <a:r>
              <a:rPr lang="fr-FR" sz="3600" b="1">
                <a:latin typeface="Viner Hand ITC" pitchFamily="66" charset="0"/>
              </a:rPr>
              <a:t>la fête de l’intergénération</a:t>
            </a:r>
          </a:p>
          <a:p>
            <a:pPr algn="l">
              <a:lnSpc>
                <a:spcPct val="80000"/>
              </a:lnSpc>
            </a:pPr>
            <a:r>
              <a:rPr lang="fr-FR" sz="2800"/>
              <a:t>	</a:t>
            </a:r>
            <a:r>
              <a:rPr lang="fr-FR" sz="2400"/>
              <a:t>Mercredi 25 mai – Quai Ligny – 11h/18h</a:t>
            </a:r>
          </a:p>
          <a:p>
            <a:pPr algn="l">
              <a:lnSpc>
                <a:spcPct val="80000"/>
              </a:lnSpc>
            </a:pPr>
            <a:endParaRPr lang="fr-FR" sz="2400"/>
          </a:p>
          <a:p>
            <a:pPr algn="l">
              <a:lnSpc>
                <a:spcPct val="80000"/>
              </a:lnSpc>
              <a:buFontTx/>
              <a:buBlip>
                <a:blip r:embed="rId2"/>
              </a:buBlip>
            </a:pPr>
            <a:r>
              <a:rPr lang="fr-FR" sz="2800"/>
              <a:t> </a:t>
            </a:r>
            <a:r>
              <a:rPr lang="fr-FR" sz="3600" b="1">
                <a:latin typeface="Viner Hand ITC" pitchFamily="66" charset="0"/>
              </a:rPr>
              <a:t>les rencontres Mix’âges</a:t>
            </a:r>
          </a:p>
          <a:p>
            <a:pPr algn="l">
              <a:lnSpc>
                <a:spcPct val="80000"/>
              </a:lnSpc>
            </a:pPr>
            <a:r>
              <a:rPr lang="fr-FR" sz="2800"/>
              <a:t>	</a:t>
            </a:r>
            <a:r>
              <a:rPr lang="fr-FR" sz="2400"/>
              <a:t>Jeudi 26 mai</a:t>
            </a:r>
          </a:p>
          <a:p>
            <a:pPr algn="l">
              <a:lnSpc>
                <a:spcPct val="80000"/>
              </a:lnSpc>
            </a:pPr>
            <a:r>
              <a:rPr lang="fr-FR" sz="2400"/>
              <a:t>	Espace du Bien Vieillir Robert Robin – 8h30/18h </a:t>
            </a:r>
          </a:p>
        </p:txBody>
      </p:sp>
      <p:pic>
        <p:nvPicPr>
          <p:cNvPr id="2053" name="Picture 5" descr="MC90043932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2994">
            <a:off x="250825" y="5157788"/>
            <a:ext cx="1470025" cy="1470025"/>
          </a:xfrm>
          <a:prstGeom prst="rect">
            <a:avLst/>
          </a:prstGeom>
          <a:noFill/>
        </p:spPr>
      </p:pic>
      <p:pic>
        <p:nvPicPr>
          <p:cNvPr id="2052" name="Picture 4" descr="MIXAGES LABEL QU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1307">
            <a:off x="1403350" y="5445125"/>
            <a:ext cx="1081088" cy="108108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8" y="5734050"/>
            <a:ext cx="495300" cy="741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4087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A8FC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iner Hand ITC"/>
              </a:rPr>
              <a:t>Mix'âges évènement 2011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138987" cy="868363"/>
          </a:xfrm>
        </p:spPr>
        <p:txBody>
          <a:bodyPr/>
          <a:lstStyle/>
          <a:p>
            <a:r>
              <a:rPr lang="fr-FR">
                <a:solidFill>
                  <a:srgbClr val="7288BE"/>
                </a:solidFill>
                <a:latin typeface="Britannic Bold" pitchFamily="34" charset="0"/>
              </a:rPr>
              <a:t>La fête de l’intergénération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250825" y="260350"/>
            <a:ext cx="1235075" cy="1225550"/>
            <a:chOff x="288" y="1161"/>
            <a:chExt cx="2544" cy="2544"/>
          </a:xfrm>
        </p:grpSpPr>
        <p:pic>
          <p:nvPicPr>
            <p:cNvPr id="4100" name="Picture 4" descr="MC90043934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161"/>
              <a:ext cx="2544" cy="25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03" name="Picture 7" descr="MIXAGES LABEL QU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61307">
              <a:off x="1420" y="1485"/>
              <a:ext cx="952" cy="9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47813" y="1773238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CC9900"/>
                </a:solidFill>
              </a:rPr>
              <a:t>Mercredi 25 mai 2011</a:t>
            </a:r>
            <a:r>
              <a:rPr lang="fr-FR" sz="2400" b="1"/>
              <a:t> </a:t>
            </a:r>
            <a:r>
              <a:rPr lang="fr-FR"/>
              <a:t>11h / 18h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19250" y="25654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9750" y="2349500"/>
            <a:ext cx="792162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/>
              <a:t>ACCESSIBILITE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Transport adapté et accompagnement des publics fragiles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Partenariat avec le petit train : desservira les EHPAA et effectuera plusieurs circuits en Ville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/>
              <a:t>DYNAMIQUE DU CENTRE VILLE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Une situation privilégiée : Quai Ligny, en pied de Cathédrale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Un partenariat avec les Services Ville : Bâtiment, Voirie, Direction des Sports, ….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/>
              <a:t>CONVIVIALITE ET ANIMATIONS </a:t>
            </a:r>
          </a:p>
          <a:p>
            <a:pPr>
              <a:spcBef>
                <a:spcPct val="50000"/>
              </a:spcBef>
            </a:pPr>
            <a:r>
              <a:rPr lang="fr-FR"/>
              <a:t>Fanfare, apéritif gratuit et pique-nique concert géant, ateliers, démonstrations, jeux, manèges, animations de rue et spectacles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692275" y="981075"/>
            <a:ext cx="698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Sensibilisation du grand public autour d’un temps festif,</a:t>
            </a:r>
          </a:p>
          <a:p>
            <a:pPr algn="ctr">
              <a:spcBef>
                <a:spcPct val="50000"/>
              </a:spcBef>
            </a:pPr>
            <a:r>
              <a:rPr lang="fr-FR"/>
              <a:t>qui fédère et valorise les partenaires locaux de la démarche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r>
              <a:rPr lang="fr-FR">
                <a:solidFill>
                  <a:srgbClr val="7288BE"/>
                </a:solidFill>
                <a:latin typeface="Britannic Bold" pitchFamily="34" charset="0"/>
              </a:rPr>
              <a:t>La fête de l’intergénération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50825" y="260350"/>
            <a:ext cx="1235075" cy="1225550"/>
            <a:chOff x="288" y="1161"/>
            <a:chExt cx="2544" cy="2544"/>
          </a:xfrm>
        </p:grpSpPr>
        <p:pic>
          <p:nvPicPr>
            <p:cNvPr id="18436" name="Picture 4" descr="MC90043934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161"/>
              <a:ext cx="2544" cy="25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37" name="Picture 5" descr="MIXAGES LABEL QU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61307">
              <a:off x="1420" y="1485"/>
              <a:ext cx="952" cy="9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19250" y="11969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CC9900"/>
                </a:solidFill>
              </a:rPr>
              <a:t>Mercredi 25 mai 2011</a:t>
            </a:r>
            <a:r>
              <a:rPr lang="fr-FR" sz="2400" b="1"/>
              <a:t> </a:t>
            </a:r>
            <a:endParaRPr lang="fr-F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19250" y="25654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63713" y="242093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8442" name="Picture 10" descr="http://khm1.google.fr/kh/v=81&amp;x=130665&amp;s=&amp;y=91696&amp;z=18&amp;s=Gal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03575" y="1773238"/>
            <a:ext cx="2438400" cy="2438400"/>
          </a:xfrm>
          <a:prstGeom prst="rect">
            <a:avLst/>
          </a:prstGeom>
          <a:noFill/>
        </p:spPr>
      </p:pic>
      <p:pic>
        <p:nvPicPr>
          <p:cNvPr id="18443" name="Picture 11" descr="http://khm0.google.fr/kh/v=81&amp;x=130666&amp;s=&amp;y=91696&amp;z=18&amp;s=Galile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651500" y="1773238"/>
            <a:ext cx="2438400" cy="243840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8445" name="Picture 13" descr="http://khm1.google.fr/kh/v=81&amp;x=130665&amp;s=&amp;y=91697&amp;z=18&amp;s=Gali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216275" y="4208463"/>
            <a:ext cx="2438400" cy="2438400"/>
          </a:xfrm>
          <a:prstGeom prst="rect">
            <a:avLst/>
          </a:prstGeom>
          <a:noFill/>
        </p:spPr>
      </p:pic>
      <p:pic>
        <p:nvPicPr>
          <p:cNvPr id="18446" name="Picture 14" descr="http://khm0.google.fr/kh/v=81&amp;x=130666&amp;s=&amp;y=91697&amp;z=18&amp;s=Galileo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664200" y="4197350"/>
            <a:ext cx="2438400" cy="2438400"/>
          </a:xfrm>
          <a:prstGeom prst="rect">
            <a:avLst/>
          </a:prstGeom>
          <a:noFill/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331913" y="256540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Quai ligny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60350"/>
            <a:ext cx="3509963" cy="4968875"/>
          </a:xfrm>
          <a:noFill/>
          <a:ln/>
        </p:spPr>
      </p:pic>
      <p:pic>
        <p:nvPicPr>
          <p:cNvPr id="1946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404813"/>
            <a:ext cx="3263900" cy="2185987"/>
          </a:xfrm>
          <a:noFill/>
          <a:ln/>
        </p:spPr>
      </p:pic>
      <p:pic>
        <p:nvPicPr>
          <p:cNvPr id="1946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95738" y="4365625"/>
            <a:ext cx="3278187" cy="2187575"/>
          </a:xfrm>
          <a:noFill/>
          <a:ln/>
        </p:spPr>
      </p:pic>
      <p:pic>
        <p:nvPicPr>
          <p:cNvPr id="19462" name="Picture 6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451725" y="3933825"/>
            <a:ext cx="1492250" cy="2187575"/>
          </a:xfrm>
          <a:noFill/>
          <a:ln/>
        </p:spPr>
      </p:pic>
      <p:pic>
        <p:nvPicPr>
          <p:cNvPr id="19463" name="Picture 7" descr="MIXAGES LABEL QU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1307">
            <a:off x="1403350" y="5445125"/>
            <a:ext cx="1081088" cy="1081088"/>
          </a:xfrm>
          <a:prstGeom prst="rect">
            <a:avLst/>
          </a:prstGeom>
          <a:noFill/>
        </p:spPr>
      </p:pic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3819525" y="1916113"/>
          <a:ext cx="1677988" cy="2217737"/>
        </p:xfrm>
        <a:graphic>
          <a:graphicData uri="http://schemas.openxmlformats.org/presentationml/2006/ole">
            <p:oleObj spid="_x0000_s19464" name="Image bitmap" r:id="rId8" imgW="1066667" imgH="1409897" progId="Paint.Picture">
              <p:embed/>
            </p:oleObj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r>
              <a:rPr lang="fr-FR">
                <a:solidFill>
                  <a:srgbClr val="7288BE"/>
                </a:solidFill>
                <a:latin typeface="Britannic Bold" pitchFamily="34" charset="0"/>
              </a:rPr>
              <a:t>Les rencontres Mix’âges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50825" y="260350"/>
            <a:ext cx="1235075" cy="1225550"/>
            <a:chOff x="288" y="1161"/>
            <a:chExt cx="2544" cy="2544"/>
          </a:xfrm>
        </p:grpSpPr>
        <p:pic>
          <p:nvPicPr>
            <p:cNvPr id="7172" name="Picture 4" descr="MC90043934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161"/>
              <a:ext cx="2544" cy="25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73" name="Picture 5" descr="MIXAGES LABEL QU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61307">
              <a:off x="1420" y="1485"/>
              <a:ext cx="952" cy="9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08063" y="11969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9900"/>
                </a:solidFill>
              </a:rPr>
              <a:t>Jeudi 26 mai 2011</a:t>
            </a:r>
            <a:r>
              <a:rPr lang="fr-FR">
                <a:solidFill>
                  <a:srgbClr val="CC99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1188" y="2420938"/>
            <a:ext cx="7848600" cy="1217612"/>
          </a:xfrm>
          <a:prstGeom prst="rect">
            <a:avLst/>
          </a:prstGeom>
          <a:noFill/>
          <a:ln w="25400">
            <a:solidFill>
              <a:srgbClr val="7A8FC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- Engagement du CCAS dans le Réseau des villes amies des aînés (OMS)</a:t>
            </a:r>
          </a:p>
          <a:p>
            <a:pPr>
              <a:spcBef>
                <a:spcPct val="50000"/>
              </a:spcBef>
            </a:pPr>
            <a:r>
              <a:rPr lang="fr-FR"/>
              <a:t>- 8 thématiques, dont  </a:t>
            </a:r>
            <a:r>
              <a:rPr lang="fr-FR" b="1">
                <a:solidFill>
                  <a:srgbClr val="7288BE"/>
                </a:solidFill>
              </a:rPr>
              <a:t>la thématique des Rencontres 2011</a:t>
            </a:r>
            <a:r>
              <a:rPr lang="fr-FR"/>
              <a:t> :  </a:t>
            </a:r>
          </a:p>
          <a:p>
            <a:pPr algn="ctr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/>
              <a:t> </a:t>
            </a:r>
            <a:r>
              <a:rPr lang="fr-FR" b="1"/>
              <a:t>Logement et cadre de vie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5650" y="5734050"/>
            <a:ext cx="770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7288BE"/>
                </a:solidFill>
              </a:rPr>
              <a:t>Cible : Professionnels, acteurs locaux (dont associatifs), réseaux de partenaires locaux et nationaux.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92275" y="3789363"/>
            <a:ext cx="6048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Une réflexion partagée basée sur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 une observation des besoins des Angevins en matière d’habitat (notamment pour les populations fragiles)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 les données d’observation sociale et gérontologique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/>
              <a:t> des témoignages d’expériences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547813" y="1557338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7288BE"/>
                </a:solidFill>
              </a:rPr>
              <a:t>PENSER ENSEMBLE L’HABITAT DE DEMAIN</a:t>
            </a:r>
          </a:p>
          <a:p>
            <a:pPr algn="ctr"/>
            <a:r>
              <a:rPr lang="fr-FR">
                <a:solidFill>
                  <a:srgbClr val="7288BE"/>
                </a:solidFill>
              </a:rPr>
              <a:t>Pour un logement et un cadre de vie ajustés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r>
              <a:rPr lang="fr-FR">
                <a:solidFill>
                  <a:srgbClr val="7288BE"/>
                </a:solidFill>
                <a:latin typeface="Britannic Bold" pitchFamily="34" charset="0"/>
              </a:rPr>
              <a:t>Les rencontres Mix’âges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50825" y="260350"/>
            <a:ext cx="1235075" cy="1225550"/>
            <a:chOff x="288" y="1161"/>
            <a:chExt cx="2544" cy="2544"/>
          </a:xfrm>
        </p:grpSpPr>
        <p:pic>
          <p:nvPicPr>
            <p:cNvPr id="8196" name="Picture 4" descr="MC90043934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161"/>
              <a:ext cx="2544" cy="25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97" name="Picture 5" descr="MIXAGES LABEL QU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61307">
              <a:off x="1420" y="1485"/>
              <a:ext cx="952" cy="9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08063" y="11969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9900"/>
                </a:solidFill>
              </a:rPr>
              <a:t>Jeudi 26 mai 2011</a:t>
            </a:r>
            <a:r>
              <a:rPr lang="fr-FR">
                <a:solidFill>
                  <a:srgbClr val="CC9900"/>
                </a:solidFill>
              </a:rPr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7561262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Une table ronde </a:t>
            </a: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7288BE"/>
                </a:solidFill>
              </a:rPr>
              <a:t>		LOGEMENT ET CADRE DE VIE,</a:t>
            </a:r>
          </a:p>
          <a:p>
            <a:pPr>
              <a:spcBef>
                <a:spcPct val="50000"/>
              </a:spcBef>
            </a:pPr>
            <a:r>
              <a:rPr lang="fr-FR"/>
              <a:t>		</a:t>
            </a:r>
            <a:r>
              <a:rPr lang="fr-FR">
                <a:solidFill>
                  <a:srgbClr val="7288BE"/>
                </a:solidFill>
              </a:rPr>
              <a:t>Quelles solutions aujourd’hui et pour demain ?</a:t>
            </a:r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r>
              <a:rPr lang="fr-FR"/>
              <a:t>déclinée en 3 temps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/>
              <a:t> </a:t>
            </a:r>
            <a:r>
              <a:rPr lang="fr-FR" b="1"/>
              <a:t>Politiques d’habitat :</a:t>
            </a:r>
            <a:r>
              <a:rPr lang="fr-FR"/>
              <a:t> </a:t>
            </a:r>
            <a:r>
              <a:rPr lang="fr-FR" b="1"/>
              <a:t>enjeux de la dépendance en France et nouveau regard sur le vivre ensemble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 b="1"/>
              <a:t> Approche psychosociologique : La projection de l’individu dans son parcours de vie – choix de vie des personnes au grand âge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 b="1"/>
              <a:t> Approche technique : de la réflexion à l’action – illustrations de villes françaises engagées dans le Réseau OMS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r>
              <a:rPr lang="fr-FR">
                <a:solidFill>
                  <a:srgbClr val="7288BE"/>
                </a:solidFill>
                <a:latin typeface="Britannic Bold" pitchFamily="34" charset="0"/>
              </a:rPr>
              <a:t>Les rencontres Mix’âges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50825" y="260350"/>
            <a:ext cx="1235075" cy="1225550"/>
            <a:chOff x="288" y="1161"/>
            <a:chExt cx="2544" cy="2544"/>
          </a:xfrm>
        </p:grpSpPr>
        <p:pic>
          <p:nvPicPr>
            <p:cNvPr id="9220" name="Picture 4" descr="MC90043934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161"/>
              <a:ext cx="2544" cy="25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21" name="Picture 5" descr="MIXAGES LABEL QU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61307">
              <a:off x="1420" y="1485"/>
              <a:ext cx="952" cy="9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08063" y="11969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9900"/>
                </a:solidFill>
              </a:rPr>
              <a:t>Jeudi 26 mai 2011</a:t>
            </a:r>
            <a:r>
              <a:rPr lang="fr-FR">
                <a:solidFill>
                  <a:srgbClr val="CC9900"/>
                </a:solidFill>
              </a:rPr>
              <a:t>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85693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/>
              <a:t>Des ateliers pour :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/>
              <a:t>- Faire connaître les engagements des acteurs locaux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/>
              <a:t>- Développer une réflexion partagée visant à concevoir les services de demain : </a:t>
            </a:r>
          </a:p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7288BE"/>
                </a:solidFill>
              </a:rPr>
              <a:t>« Pour bien vivre chez soi le plus longtemps possible»</a:t>
            </a:r>
          </a:p>
          <a:p>
            <a:pPr algn="ctr">
              <a:spcBef>
                <a:spcPct val="50000"/>
              </a:spcBef>
            </a:pPr>
            <a:endParaRPr lang="fr-FR" sz="1000"/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/>
              <a:t> </a:t>
            </a:r>
            <a:r>
              <a:rPr lang="fr-FR" b="1"/>
              <a:t>atelier 1 : comment garantir l’accessibilité pour chacun ?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 b="1"/>
              <a:t> atelier 2 : comment penser le territoire comme facilitateur de lien social ?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 b="1"/>
              <a:t> atelier 3 : comment inventer de nouvelles réponses ou solutions  	 	      alternatives d’habitat ?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5288" y="5157788"/>
            <a:ext cx="83518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7288BE"/>
                </a:solidFill>
              </a:rPr>
              <a:t>Bailleurs sociaux, associations investies auprès de personnes âgées ou sur le champ intergénérationnel, organismes prestataires de services à domicile, collectifs favorisant l’accès aux droits communs, établissements d’hébergement pour personnes âgées, animateurs de territoire, habitants futurs propriétaires concepteurs de leur futur habitat…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372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Viner Hand ITC</vt:lpstr>
      <vt:lpstr>Britannic Bold</vt:lpstr>
      <vt:lpstr>Modèle par défaut</vt:lpstr>
      <vt:lpstr>Conception personnalisée</vt:lpstr>
      <vt:lpstr>Image bitmap</vt:lpstr>
      <vt:lpstr>Mix’âges, une démarche qui évolue</vt:lpstr>
      <vt:lpstr>Deux temps forts</vt:lpstr>
      <vt:lpstr>La fête de l’intergénération</vt:lpstr>
      <vt:lpstr>La fête de l’intergénération</vt:lpstr>
      <vt:lpstr>Diapositive 5</vt:lpstr>
      <vt:lpstr>Les rencontres Mix’âges</vt:lpstr>
      <vt:lpstr>Les rencontres Mix’âges</vt:lpstr>
      <vt:lpstr>Les rencontres Mix’âges</vt:lpstr>
    </vt:vector>
  </TitlesOfParts>
  <Company>Angers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egrelet</dc:creator>
  <cp:lastModifiedBy>jerdual</cp:lastModifiedBy>
  <cp:revision>19</cp:revision>
  <dcterms:created xsi:type="dcterms:W3CDTF">2011-03-29T08:41:58Z</dcterms:created>
  <dcterms:modified xsi:type="dcterms:W3CDTF">2011-05-06T12:19:09Z</dcterms:modified>
</cp:coreProperties>
</file>